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72000"/>
          </a:xfrm>
        </p:spPr>
        <p:txBody>
          <a:bodyPr>
            <a:noAutofit/>
          </a:bodyPr>
          <a:lstStyle/>
          <a:p>
            <a:pPr algn="ctr"/>
            <a:r>
              <a:rPr lang="ru-RU" sz="10000" b="1" dirty="0" smtClean="0">
                <a:latin typeface="Monotype Corsiva" pitchFamily="66" charset="0"/>
              </a:rPr>
              <a:t>Курение – личное дело каждого?</a:t>
            </a:r>
            <a:endParaRPr lang="ru-RU" sz="100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04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 Нью-Йорке запрещено курение не только в общественных местах, но и в своем доме, если это каким-то образом мешает соседям.</a:t>
            </a:r>
            <a:endParaRPr lang="ru-RU" sz="44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72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Во Франции руководство некоторых компаний повышает зарплату некурящих сотрудникам.</a:t>
            </a:r>
            <a:endParaRPr lang="ru-RU" sz="48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720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В России запрещено курение в общественных местах. За нарушение предусматривается административное взыскание  в виде штрафа.</a:t>
            </a:r>
            <a:endParaRPr lang="ru-RU" sz="4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Анонимное тестирование учащихся МБОУ СОШ №5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6971444"/>
              </p:ext>
            </p:extLst>
          </p:nvPr>
        </p:nvGraphicFramePr>
        <p:xfrm>
          <a:off x="683568" y="1916832"/>
          <a:ext cx="7488832" cy="2088232"/>
        </p:xfrm>
        <a:graphic>
          <a:graphicData uri="http://schemas.openxmlformats.org/drawingml/2006/table">
            <a:tbl>
              <a:tblPr firstRow="1" firstCol="1" bandRow="1"/>
              <a:tblGrid>
                <a:gridCol w="2496016"/>
                <a:gridCol w="2496016"/>
                <a:gridCol w="2496800"/>
              </a:tblGrid>
              <a:tr h="52205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Прошли тестирование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Мальчики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Девочки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 г. – 53 чел.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2012-2013г. – 48 чел.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774070"/>
              </p:ext>
            </p:extLst>
          </p:nvPr>
        </p:nvGraphicFramePr>
        <p:xfrm>
          <a:off x="683568" y="4005064"/>
          <a:ext cx="7488831" cy="2232249"/>
        </p:xfrm>
        <a:graphic>
          <a:graphicData uri="http://schemas.openxmlformats.org/drawingml/2006/table">
            <a:tbl>
              <a:tblPr firstRow="1" firstCol="1" bandRow="1"/>
              <a:tblGrid>
                <a:gridCol w="2496016"/>
                <a:gridCol w="2496016"/>
                <a:gridCol w="2496799"/>
              </a:tblGrid>
              <a:tr h="46503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Положительные результаты на </a:t>
                      </a:r>
                      <a:r>
                        <a:rPr lang="ru-RU" sz="2000" b="1" dirty="0" err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котинин</a:t>
                      </a: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7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Мальчики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Девочки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2011-2012г. 16 чел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2012-2013г. – 9чел.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F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97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3116"/>
            <a:ext cx="8458200" cy="20717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Никотин-вещество, входящее в состав табака. Очень сильный нервный яд. Смертельная доза для человека составляет0,01-0,08г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58204" cy="2614618"/>
          </a:xfrm>
          <a:noFill/>
        </p:spPr>
        <p:txBody>
          <a:bodyPr>
            <a:noAutofit/>
          </a:bodyPr>
          <a:lstStyle/>
          <a:p>
            <a:r>
              <a:rPr lang="ru-RU" sz="3200" b="1" dirty="0" smtClean="0"/>
              <a:t>При выкуривании одной сигареты в дым переходит 0,008 г никотина, из которых четвертая часть попадает в легкие курильщика, остальное остается в воздухе, которым дышат окружающие.</a:t>
            </a:r>
            <a:endParaRPr lang="ru-RU" sz="3200" b="1" dirty="0"/>
          </a:p>
        </p:txBody>
      </p:sp>
      <p:pic>
        <p:nvPicPr>
          <p:cNvPr id="4" name="Picture 4" descr="nikotin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221163"/>
            <a:ext cx="295275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Каждая выкуренная сигарета сокращает жизнь курильщика на 6-10мин.</a:t>
            </a:r>
            <a:endParaRPr lang="ru-RU" dirty="0"/>
          </a:p>
        </p:txBody>
      </p:sp>
      <p:graphicFrame>
        <p:nvGraphicFramePr>
          <p:cNvPr id="240645" name="Object 5"/>
          <p:cNvGraphicFramePr>
            <a:graphicFrameLocks noChangeAspect="1"/>
          </p:cNvGraphicFramePr>
          <p:nvPr/>
        </p:nvGraphicFramePr>
        <p:xfrm>
          <a:off x="468313" y="3573463"/>
          <a:ext cx="2232025" cy="266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тография Photo Editor" r:id="rId3" imgW="590476" imgH="781159" progId="MSPhotoEd.3">
                  <p:embed/>
                </p:oleObj>
              </mc:Choice>
              <mc:Fallback>
                <p:oleObj name="Фотография Photo Editor" r:id="rId3" imgW="590476" imgH="781159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573463"/>
                        <a:ext cx="2232025" cy="266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325784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3644900"/>
            <a:ext cx="3203575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2903514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В комнате площадью 50 м</a:t>
            </a:r>
            <a:r>
              <a:rPr lang="ru-RU" sz="4000" b="1" baseline="30000" dirty="0" smtClean="0"/>
              <a:t>2 </a:t>
            </a:r>
            <a:r>
              <a:rPr lang="ru-RU" sz="4000" b="1" dirty="0" smtClean="0"/>
              <a:t>, где выкуривают 6 сигарет за 2 ч, некурящий человек получает такую же дозу никотина и других табачных ядов, как будто он сам выкурил 1 сигарету.</a:t>
            </a:r>
            <a:endParaRPr lang="ru-RU" sz="4000" b="1" dirty="0"/>
          </a:p>
        </p:txBody>
      </p:sp>
      <p:pic>
        <p:nvPicPr>
          <p:cNvPr id="4" name="Picture 4" descr="пассив кур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857628"/>
            <a:ext cx="2592387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{60948C64-3001-4DCF-9C4C-9B1925FD6C4A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857496"/>
            <a:ext cx="6840538" cy="388461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689200"/>
          </a:xfrm>
        </p:spPr>
        <p:txBody>
          <a:bodyPr/>
          <a:lstStyle/>
          <a:p>
            <a:r>
              <a:rPr lang="ru-RU" dirty="0" smtClean="0"/>
              <a:t> В семьях курильщиков некурящие члены семьи в среднем на 20% чаще заболевают раком желудка, на 20%  раком легких, чем в семьях, в  которых не курят. 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72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Ежегодно фиксируется до 1 млн случаев  бронхиальной астмы у детей , родители которых курят.</a:t>
            </a:r>
            <a:endParaRPr lang="ru-RU" sz="48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У детей, в семьях которых есть активные курильщики, почти втрое выше уровень тяжелых аллергических реакций.</a:t>
            </a:r>
            <a:endParaRPr lang="ru-RU" sz="44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72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 США известно более 200 случаев, когда некурящие люди выдвигали иск против своей компании, разрешающей курение на рабочих местах. Почти все иски выиграны.</a:t>
            </a:r>
            <a:endParaRPr lang="ru-RU" sz="4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94</TotalTime>
  <Words>287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Яркая</vt:lpstr>
      <vt:lpstr>Фотография Photo Editor</vt:lpstr>
      <vt:lpstr>Презентация PowerPoint</vt:lpstr>
      <vt:lpstr>Никотин-вещество, входящее в состав табака. Очень сильный нервный яд. Смертельная доза для человека составляет0,01-0,08г.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Анонимное тестирование учащихся МБОУ СОШ №5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Никотин-вещество, входящее в состав табака. Очень сильный нервный яд. Смертельная доза для человека составляет0,01-0,08г.</dc:title>
  <cp:lastModifiedBy>Ольга</cp:lastModifiedBy>
  <cp:revision>12</cp:revision>
  <dcterms:modified xsi:type="dcterms:W3CDTF">2013-03-14T16:19:11Z</dcterms:modified>
</cp:coreProperties>
</file>